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564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66" r:id="rId14"/>
    <p:sldId id="554" r:id="rId15"/>
    <p:sldId id="556" r:id="rId16"/>
    <p:sldId id="557" r:id="rId17"/>
    <p:sldId id="558" r:id="rId18"/>
    <p:sldId id="559" r:id="rId19"/>
    <p:sldId id="273" r:id="rId20"/>
    <p:sldId id="275" r:id="rId21"/>
    <p:sldId id="274" r:id="rId22"/>
    <p:sldId id="280" r:id="rId23"/>
    <p:sldId id="544" r:id="rId24"/>
    <p:sldId id="267" r:id="rId25"/>
    <p:sldId id="270" r:id="rId26"/>
    <p:sldId id="567" r:id="rId27"/>
    <p:sldId id="547" r:id="rId28"/>
    <p:sldId id="277" r:id="rId29"/>
    <p:sldId id="560" r:id="rId30"/>
    <p:sldId id="561" r:id="rId31"/>
    <p:sldId id="562" r:id="rId32"/>
    <p:sldId id="563" r:id="rId33"/>
    <p:sldId id="565" r:id="rId34"/>
    <p:sldId id="283" r:id="rId35"/>
    <p:sldId id="290" r:id="rId36"/>
    <p:sldId id="291" r:id="rId3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1.png>
</file>

<file path=ppt/media/image310.png>
</file>

<file path=ppt/media/image32.png>
</file>

<file path=ppt/media/image320.png>
</file>

<file path=ppt/media/image33.png>
</file>

<file path=ppt/media/image33.tiff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09/02/2023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02.09.2023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02.09.2023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02.09.2023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02.09.2023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02.09.2023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02155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7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Reinforcement Learning</a:t>
            </a:r>
            <a:br>
              <a:rPr lang="en-DE" dirty="0"/>
            </a:br>
            <a:r>
              <a:rPr lang="en-DE" sz="4000" i="1" dirty="0"/>
              <a:t>Sequential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  <m:sup/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31920"/>
              </a:xfrm>
              <a:prstGeom prst="rect">
                <a:avLst/>
              </a:prstGeom>
              <a:blipFill>
                <a:blip r:embed="rId2"/>
                <a:stretch>
                  <a:fillRect l="-4624" t="-59459" b="-854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(due to missing model of environment, invalid Markov property, limited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 (DP)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5611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 (stopped after one update of each state)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2C3FC-F2B9-7298-40F0-30300DEC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Limited Utility of 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E4169-E0E3-4AF2-B882-6FE60E1CB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requires full model of environment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DE" dirty="0"/>
              <a:t>omputationally expensive</a:t>
            </a:r>
          </a:p>
          <a:p>
            <a:r>
              <a:rPr lang="en-DE" dirty="0"/>
              <a:t>expected update operation (based on values of all possible successor states and their probability)</a:t>
            </a:r>
          </a:p>
          <a:p>
            <a:r>
              <a:rPr lang="en-DE" dirty="0"/>
              <a:t>for each state (in potentially huge state space)</a:t>
            </a:r>
          </a:p>
          <a:p>
            <a:pPr marL="0" indent="0">
              <a:buNone/>
            </a:pPr>
            <a:r>
              <a:rPr lang="en-DE" dirty="0"/>
              <a:t>(asynchronous DP at least avoids systematic sweeps over entire state space)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more efficient methods achieving the same effect as DP, without (perfect) model of environment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AF159-1FA2-BE72-E5F7-780EA6F0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6179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3138" cy="36714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(action policy) of software</a:t>
            </a:r>
            <a:r>
              <a:rPr lang="en-DE" sz="2600" dirty="0"/>
              <a:t> agent interacting with environment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orresponds to search for best (or rather good) action policy to reach a given goal (e.g., win a game)</a:t>
            </a:r>
          </a:p>
          <a:p>
            <a:pPr marL="0" indent="0">
              <a:buNone/>
            </a:pPr>
            <a:r>
              <a:rPr lang="en-DE" sz="2600" dirty="0"/>
              <a:t>using learning from examples (data) to guide the search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8610600" y="1916917"/>
            <a:ext cx="2750387" cy="2991600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C35EDC-32D6-3BBA-1E46-38F485980525}"/>
              </a:ext>
            </a:extLst>
          </p:cNvPr>
          <p:cNvSpPr txBox="1"/>
          <p:nvPr/>
        </p:nvSpPr>
        <p:spPr>
          <a:xfrm>
            <a:off x="838200" y="5438766"/>
            <a:ext cx="1096491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RL usually more difficult (e.g., non-differentiable as a whole) than</a:t>
            </a:r>
            <a:r>
              <a:rPr lang="en-DE" sz="2600" dirty="0"/>
              <a:t> supervised learning (which can be seen as “generalized optimization”, often of proxy metric)</a:t>
            </a:r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(calculating values for each state/action)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problem with tabular solution methods in practice: large state/action spaces </a:t>
            </a:r>
            <a:r>
              <a:rPr lang="de-DE" dirty="0">
                <a:sym typeface="Wingdings" pitchFamily="2" charset="2"/>
              </a:rPr>
              <a:t>(kind of curse of dimensionality)</a:t>
            </a: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need for generalization: supervised learning to the rescue</a:t>
            </a:r>
          </a:p>
          <a:p>
            <a:r>
              <a:rPr lang="de-DE" dirty="0"/>
              <a:t>non-linear function approximation over state/action space</a:t>
            </a:r>
          </a:p>
          <a:p>
            <a:r>
              <a:rPr lang="de-DE" dirty="0"/>
              <a:t>nowadays often deep learning methods </a:t>
            </a:r>
            <a:r>
              <a:rPr lang="de-DE" dirty="0">
                <a:sym typeface="Wingdings" pitchFamily="2" charset="2"/>
              </a:rPr>
              <a:t> deep RL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</a:t>
                </a:r>
                <a:r>
                  <a:rPr lang="en-GB" sz="2600" dirty="0"/>
                  <a:t>for supervised learning </a:t>
                </a:r>
                <a:r>
                  <a:rPr lang="en-DE" sz="2600" dirty="0"/>
                  <a:t>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anose="05000000000000000000" pitchFamily="2" charset="2"/>
                  </a:rPr>
                  <a:t> RL problem expressed in supervised learning setup (potentially offline/batch data)</a:t>
                </a:r>
              </a:p>
              <a:p>
                <a:pPr marL="0" indent="0">
                  <a:buNone/>
                </a:pPr>
                <a:r>
                  <a:rPr lang="en-GB" sz="2600" dirty="0"/>
                  <a:t>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GB" sz="2600" dirty="0"/>
                  <a:t> still calculated via RL methods (e.g., bootstrapping)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686535" cy="4351338"/>
              </a:xfrm>
              <a:blipFill>
                <a:blip r:embed="rId2"/>
                <a:stretch>
                  <a:fillRect l="-913" t="-2661" r="-8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(due </a:t>
                </a:r>
                <a:r>
                  <a:rPr lang="de-DE" dirty="0" err="1"/>
                  <a:t>to</a:t>
                </a:r>
                <a:r>
                  <a:rPr lang="de-DE" dirty="0"/>
                  <a:t> bootstrapping)</a:t>
                </a:r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48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i.i.d. Assumption in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assumption of independent and identically distributed </a:t>
                </a:r>
                <a:r>
                  <a:rPr lang="en-DE" sz="26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…, </m:t>
                    </m:r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600" dirty="0"/>
                  <a:t> fundamental to statistical (supervised) learning in terms of g</a:t>
                </a:r>
                <a:r>
                  <a:rPr lang="en-DE" sz="2600" dirty="0"/>
                  <a:t>eneralization:</a:t>
                </a:r>
              </a:p>
              <a:p>
                <a:pPr marL="0" indent="0">
                  <a:buNone/>
                </a:pPr>
                <a:r>
                  <a:rPr lang="en-DE" sz="2600" dirty="0"/>
                  <a:t>consistent training and test data sets basis of empirical risk minimization</a:t>
                </a:r>
              </a:p>
              <a:p>
                <a:pPr marL="0" indent="0">
                  <a:buNone/>
                </a:pPr>
                <a:r>
                  <a:rPr lang="en-DE" sz="2600" dirty="0"/>
                  <a:t>(adversarial vulnerability/attacks: targeted violations of i.i.d. assumption)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RL</a:t>
                </a:r>
                <a:r>
                  <a:rPr lang="en-DE" sz="2600" dirty="0"/>
                  <a:t>: MDP outside of i.i.d. setting (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use techniques like experience replay in training of supervised learning models for value functions with observations)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ausal models: interventions outside of i.i.d. setting (need for causal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Deadly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573"/>
            <a:ext cx="8371703" cy="27817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alternative (to conventional RL): upside–down RL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</a:t>
            </a:r>
            <a:r>
              <a:rPr lang="en-DE" sz="2400" dirty="0"/>
              <a:t>o bootstrapping</a:t>
            </a:r>
            <a:r>
              <a:rPr lang="en-GB" sz="2400" dirty="0"/>
              <a:t>, just supervised learning with “command” features (hindsight return in training, kind of prompt in inference)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" y="4286157"/>
            <a:ext cx="6435612" cy="24757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6361151" y="6443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C52D04-90C0-5D2C-4D41-34921BB95558}"/>
              </a:ext>
            </a:extLst>
          </p:cNvPr>
          <p:cNvSpPr txBox="1"/>
          <p:nvPr/>
        </p:nvSpPr>
        <p:spPr>
          <a:xfrm>
            <a:off x="7471719" y="4708409"/>
            <a:ext cx="4678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But policy improvement (i.e., higher return) beyond training examples (extrapolation) usually still requires policy iteration (here: iteratively updated trainings with new data with higher returns).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6E8DA-B48D-BDC0-BDAF-60AFDFB586D1}"/>
              </a:ext>
            </a:extLst>
          </p:cNvPr>
          <p:cNvSpPr txBox="1"/>
          <p:nvPr/>
        </p:nvSpPr>
        <p:spPr>
          <a:xfrm>
            <a:off x="9110394" y="2162545"/>
            <a:ext cx="304021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offline RL: no interaction with environment, just fixed data set of trajectory rollouts of arbitrary policies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B28B6F-15A7-EF2E-82DA-320CA07C171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9811165" y="3485984"/>
            <a:ext cx="819338" cy="1222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4952539"/>
            <a:ext cx="4874938" cy="1532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</a:t>
            </a:r>
            <a:r>
              <a:rPr lang="en-GB" dirty="0" err="1"/>
              <a:t>Modeling</a:t>
            </a:r>
            <a:r>
              <a:rPr lang="en-GB" dirty="0"/>
              <a:t> for Decisions/Actions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766065"/>
            <a:ext cx="5181600" cy="10592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Trajectory Transformer: predicting also states and returns</a:t>
            </a:r>
            <a:r>
              <a:rPr lang="en-DE" sz="2200" dirty="0"/>
              <a:t> (adding model-based components, planning with beam search)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25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3766065"/>
            <a:ext cx="5181600" cy="9216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 conditioning on desired return, past states and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4733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6"/>
            <a:ext cx="10515600" cy="1775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generative: transformer decoder architecture to autoregressively model trajectories</a:t>
            </a:r>
          </a:p>
          <a:p>
            <a:pPr marL="0" indent="0">
              <a:buNone/>
            </a:pPr>
            <a:r>
              <a:rPr lang="en-GB" sz="2400" dirty="0"/>
              <a:t>credit assignment directly via self-attention: implicitly forming state-return associations via similarity of query and key vectors (maximizing the dot product)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 via Sequence </a:t>
            </a:r>
            <a:r>
              <a:rPr lang="en-GB" dirty="0" err="1"/>
              <a:t>Modeling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28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RT-2</a:t>
            </a:r>
            <a:r>
              <a:rPr lang="en-GB" sz="2600" dirty="0"/>
              <a:t>: vision-language-action model learning from web and robotics data</a:t>
            </a:r>
          </a:p>
          <a:p>
            <a:r>
              <a:rPr lang="en-GB" sz="2600" dirty="0"/>
              <a:t>representation of actions as tokens</a:t>
            </a:r>
          </a:p>
          <a:p>
            <a:r>
              <a:rPr lang="en-GB" sz="2600" dirty="0"/>
              <a:t>generalization (extrapolation) by using pre-trained vision-language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690" y="3289699"/>
            <a:ext cx="8994620" cy="343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4148C90-A5AB-29B2-0AE8-9CC01718A2D5}"/>
              </a:ext>
            </a:extLst>
          </p:cNvPr>
          <p:cNvSpPr txBox="1"/>
          <p:nvPr/>
        </p:nvSpPr>
        <p:spPr>
          <a:xfrm>
            <a:off x="6534031" y="5525353"/>
            <a:ext cx="328525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policy gradient methods:</a:t>
            </a:r>
          </a:p>
          <a:p>
            <a:r>
              <a:rPr lang="en-GB" sz="2400" dirty="0"/>
              <a:t>on-policy learning</a:t>
            </a:r>
          </a:p>
        </p:txBody>
      </p: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r>
              <a:rPr lang="en-GB" sz="2600" b="1" dirty="0"/>
              <a:t>action p</a:t>
            </a:r>
            <a:r>
              <a:rPr lang="en-DE" sz="2600" b="1" dirty="0"/>
              <a:t>olicy</a:t>
            </a:r>
            <a:r>
              <a:rPr lang="en-DE" sz="2600" dirty="0"/>
              <a:t>: exploration-exploitation trade-off</a:t>
            </a:r>
          </a:p>
          <a:p>
            <a:r>
              <a:rPr lang="en-GB" sz="2600" dirty="0"/>
              <a:t>e.g., e</a:t>
            </a:r>
            <a:r>
              <a:rPr lang="en-DE" sz="2600" dirty="0"/>
              <a:t>psilon-greedy: random exploration at small fraction of the time</a:t>
            </a:r>
          </a:p>
          <a:p>
            <a:r>
              <a:rPr lang="en-DE" sz="2600" dirty="0"/>
              <a:t>off-policy instead of on-policy learning: </a:t>
            </a:r>
            <a:r>
              <a:rPr lang="en-GB" sz="2600" dirty="0"/>
              <a:t>p</a:t>
            </a:r>
            <a:r>
              <a:rPr lang="en-DE" sz="2600" dirty="0"/>
              <a:t>olicy for</a:t>
            </a:r>
            <a:r>
              <a:rPr lang="en-GB" sz="2600" dirty="0"/>
              <a:t> generating observations to learn from (exploration) independent from updated policy (current best)</a:t>
            </a:r>
          </a:p>
          <a:p>
            <a:pPr marL="0" indent="0">
              <a:buNone/>
            </a:pPr>
            <a:r>
              <a:rPr lang="en-GB" sz="2600" b="1" dirty="0"/>
              <a:t>feedback from environment</a:t>
            </a:r>
            <a:r>
              <a:rPr lang="en-GB" sz="2600" dirty="0"/>
              <a:t>: goal-directed, no supervision</a:t>
            </a:r>
          </a:p>
          <a:p>
            <a:r>
              <a:rPr lang="en-GB" sz="2600" dirty="0"/>
              <a:t>scalar r</a:t>
            </a:r>
            <a:r>
              <a:rPr lang="en-DE" sz="2600" dirty="0"/>
              <a:t>eward signal</a:t>
            </a:r>
            <a:endParaRPr lang="en-GB" sz="2600" dirty="0"/>
          </a:p>
          <a:p>
            <a:r>
              <a:rPr lang="en-GB" sz="2600" dirty="0"/>
              <a:t>cumulative and delayed rewards (credit assignment problem)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0C89D-B6FC-F83C-9F0B-A0A7B05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05625"/>
            <a:ext cx="7772400" cy="4581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F088E-C3DC-F2DD-C0D6-CDDB71782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RL from Human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A0BAE-42AC-6B59-AF1B-7A814C8BF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281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example for supporting large language models (transformers) with RL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sed in famous ChatGPT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goal</a:t>
            </a:r>
            <a:r>
              <a:rPr lang="en-DE" sz="2400" dirty="0"/>
              <a:t>: improve alignment with user intentions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l</a:t>
            </a:r>
            <a:r>
              <a:rPr lang="en-DE" sz="2400" dirty="0">
                <a:sym typeface="Wingdings" pitchFamily="2" charset="2"/>
              </a:rPr>
              <a:t>earn from human preferences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34CD7-6253-E16B-BF24-28A9AD5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346F-C1B5-44BB-1572-3B45F4ED02AB}"/>
              </a:ext>
            </a:extLst>
          </p:cNvPr>
          <p:cNvSpPr txBox="1"/>
          <p:nvPr/>
        </p:nvSpPr>
        <p:spPr>
          <a:xfrm>
            <a:off x="11506200" y="58721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95162-A0A6-C1BF-4669-5F2070D5B2D9}"/>
              </a:ext>
            </a:extLst>
          </p:cNvPr>
          <p:cNvSpPr txBox="1"/>
          <p:nvPr/>
        </p:nvSpPr>
        <p:spPr>
          <a:xfrm>
            <a:off x="4074452" y="5987366"/>
            <a:ext cx="6843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RL looks at reward of text output passages as a whole</a:t>
            </a:r>
          </a:p>
          <a:p>
            <a:r>
              <a:rPr lang="en-DE" sz="2400" dirty="0"/>
              <a:t>(rather than token-level loss in supervised learning)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DCB36A-F3CD-F1E8-2BCE-4920F055AE4C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423338"/>
            <a:ext cx="544095" cy="5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369C2E-81DE-95D0-4575-09A54721567F}"/>
              </a:ext>
            </a:extLst>
          </p:cNvPr>
          <p:cNvCxnSpPr>
            <a:stCxn id="6" idx="0"/>
          </p:cNvCxnSpPr>
          <p:nvPr/>
        </p:nvCxnSpPr>
        <p:spPr>
          <a:xfrm flipV="1">
            <a:off x="7496319" y="5213131"/>
            <a:ext cx="2194219" cy="7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159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7557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dirty="0"/>
              <a:t>Monte Carlo tree search (heuristic</a:t>
            </a:r>
            <a:r>
              <a:rPr lang="en-GB" dirty="0"/>
              <a:t>, lookahead</a:t>
            </a:r>
            <a:r>
              <a:rPr lang="en-DE" dirty="0"/>
              <a:t> search) for move (action) selection (focus on current state rather than full state space)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decision-time planning</a:t>
            </a:r>
            <a:r>
              <a:rPr lang="en-GB" dirty="0">
                <a:sym typeface="Wingdings" pitchFamily="2" charset="2"/>
              </a:rPr>
              <a:t> (online learning)</a:t>
            </a:r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  <a:r>
              <a:rPr lang="en-GB" dirty="0"/>
              <a:t> (potentially offline learning)</a:t>
            </a:r>
            <a:endParaRPr lang="en-DE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ADC5A39-374D-E953-FBA5-694282BD1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154" y="2691499"/>
            <a:ext cx="2780846" cy="1802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4421E8-5F63-DAE8-6D58-5CA9F0929F67}"/>
              </a:ext>
            </a:extLst>
          </p:cNvPr>
          <p:cNvSpPr txBox="1"/>
          <p:nvPr/>
        </p:nvSpPr>
        <p:spPr>
          <a:xfrm>
            <a:off x="10945995" y="4519943"/>
            <a:ext cx="1175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from Max Tegmark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95A4D-C6D4-DAA4-03F3-80F737C332D7}"/>
              </a:ext>
            </a:extLst>
          </p:cNvPr>
          <p:cNvSpPr txBox="1"/>
          <p:nvPr/>
        </p:nvSpPr>
        <p:spPr>
          <a:xfrm>
            <a:off x="10381735" y="2371896"/>
            <a:ext cx="1810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/>
              <a:t>famous move 37:</a:t>
            </a:r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35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26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learning from trial-and-error or (model-based) planning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869" y="3756545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8329803" y="641580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8CC93-2109-5FA9-F4D8-B2E565CF3109}"/>
              </a:ext>
            </a:extLst>
          </p:cNvPr>
          <p:cNvSpPr txBox="1"/>
          <p:nvPr/>
        </p:nvSpPr>
        <p:spPr>
          <a:xfrm>
            <a:off x="838199" y="4187314"/>
            <a:ext cx="730766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600" dirty="0"/>
              <a:t>model of environment can be used in different ways: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simulate experience from model (for learning)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decision-time planning (e.g., heuristic search or model predictive control)</a:t>
            </a:r>
          </a:p>
        </p:txBody>
      </p:sp>
      <p:pic>
        <p:nvPicPr>
          <p:cNvPr id="9" name="Picture 8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89A8F50A-D993-26EE-5182-E92AB1B7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6" y="6016834"/>
            <a:ext cx="4004792" cy="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/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</a:t>
                </a:r>
                <a:r>
                  <a:rPr lang="en-DE" sz="2200" dirty="0"/>
                  <a:t>ransition probability (depending on environment)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DE" sz="2200" dirty="0"/>
                  <a:t> to state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200" dirty="0"/>
                  <a:t>for a given action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9A62D7-75B9-BE74-76EF-64C53C559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7036" y="4877089"/>
                <a:ext cx="3944315" cy="1154355"/>
              </a:xfrm>
              <a:prstGeom prst="rect">
                <a:avLst/>
              </a:prstGeom>
              <a:blipFill>
                <a:blip r:embed="rId2"/>
                <a:stretch>
                  <a:fillRect l="-1597" t="-2151" r="-2556" b="-860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3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8A28ACD-56E5-3C56-68CC-AEB9A6A1E18C}"/>
              </a:ext>
            </a:extLst>
          </p:cNvPr>
          <p:cNvSpPr txBox="1"/>
          <p:nvPr/>
        </p:nvSpPr>
        <p:spPr>
          <a:xfrm>
            <a:off x="4169588" y="6123543"/>
            <a:ext cx="344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E" dirty="0"/>
              <a:t>weep through entire state space)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B3A5C-3343-E2FA-59CA-78F1332A61AB}"/>
              </a:ext>
            </a:extLst>
          </p:cNvPr>
          <p:cNvSpPr txBox="1"/>
          <p:nvPr/>
        </p:nvSpPr>
        <p:spPr>
          <a:xfrm>
            <a:off x="84103" y="1764427"/>
            <a:ext cx="222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(n</a:t>
            </a:r>
            <a:r>
              <a:rPr lang="en-DE" dirty="0"/>
              <a:t>eeded for all states)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E2CBBA-87B7-4BA4-3F0B-61B11CA2A450}"/>
              </a:ext>
            </a:extLst>
          </p:cNvPr>
          <p:cNvCxnSpPr>
            <a:stCxn id="6" idx="2"/>
          </p:cNvCxnSpPr>
          <p:nvPr/>
        </p:nvCxnSpPr>
        <p:spPr>
          <a:xfrm>
            <a:off x="1198928" y="2133759"/>
            <a:ext cx="671913" cy="45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5596</TotalTime>
  <Words>2170</Words>
  <Application>Microsoft Office PowerPoint</Application>
  <PresentationFormat>Widescreen</PresentationFormat>
  <Paragraphs>307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 Sequential Decision Making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 (DP)</vt:lpstr>
      <vt:lpstr>Limited Utility of DP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i.i.d. Assumption in ML</vt:lpstr>
      <vt:lpstr>The Deadly Triad</vt:lpstr>
      <vt:lpstr>Sequence Modeling for Decisions/Actions</vt:lpstr>
      <vt:lpstr>Robotic Control via Sequence Modeling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RL from Human Feedback</vt:lpstr>
      <vt:lpstr>Famous Example of Deep RL: AlphaGo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Wick, Felix</cp:lastModifiedBy>
  <cp:revision>102</cp:revision>
  <dcterms:created xsi:type="dcterms:W3CDTF">2022-07-18T14:54:44Z</dcterms:created>
  <dcterms:modified xsi:type="dcterms:W3CDTF">2023-09-02T20:06:09Z</dcterms:modified>
</cp:coreProperties>
</file>

<file path=docProps/thumbnail.jpeg>
</file>